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9" r:id="rId3"/>
    <p:sldId id="260" r:id="rId4"/>
    <p:sldId id="261" r:id="rId5"/>
    <p:sldId id="262" r:id="rId6"/>
    <p:sldId id="257" r:id="rId7"/>
    <p:sldId id="263" r:id="rId8"/>
    <p:sldId id="264" r:id="rId9"/>
    <p:sldId id="265" r:id="rId10"/>
    <p:sldId id="267" r:id="rId11"/>
    <p:sldId id="266" r:id="rId12"/>
    <p:sldId id="258" r:id="rId13"/>
    <p:sldId id="268" r:id="rId14"/>
    <p:sldId id="269" r:id="rId15"/>
    <p:sldId id="270" r:id="rId16"/>
    <p:sldId id="271" r:id="rId17"/>
    <p:sldId id="272" r:id="rId18"/>
    <p:sldId id="273"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1668"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5EBC7750-A5DB-45A6-B0BC-8C16C948E318}" type="datetimeFigureOut">
              <a:rPr lang="en-US" smtClean="0"/>
              <a:t>4/29/2012</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7F03D393-0F04-4456-8E22-A47F4324E571}" type="slidenum">
              <a:rPr lang="en-US" smtClean="0"/>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EBC7750-A5DB-45A6-B0BC-8C16C948E318}" type="datetimeFigureOut">
              <a:rPr lang="en-US" smtClean="0"/>
              <a:t>4/29/2012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03D393-0F04-4456-8E22-A47F4324E571}"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7F03D393-0F04-4456-8E22-A47F4324E571}" type="slidenum">
              <a:rPr lang="en-US" smtClean="0"/>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EBC7750-A5DB-45A6-B0BC-8C16C948E318}" type="datetimeFigureOut">
              <a:rPr lang="en-US" smtClean="0"/>
              <a:t>4/29/2012</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5EBC7750-A5DB-45A6-B0BC-8C16C948E318}" type="datetimeFigureOut">
              <a:rPr lang="en-US" smtClean="0"/>
              <a:t>4/29/2012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7F03D393-0F04-4456-8E22-A47F4324E571}" type="slidenum">
              <a:rPr lang="en-US" smtClean="0"/>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5EBC7750-A5DB-45A6-B0BC-8C16C948E318}" type="datetimeFigureOut">
              <a:rPr lang="en-US" smtClean="0"/>
              <a:t>4/29/2012</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7F03D393-0F04-4456-8E22-A47F4324E571}" type="slidenum">
              <a:rPr lang="en-US" smtClean="0"/>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5EBC7750-A5DB-45A6-B0BC-8C16C948E318}" type="datetimeFigureOut">
              <a:rPr lang="en-US" smtClean="0"/>
              <a:t>4/29/2012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03D393-0F04-4456-8E22-A47F4324E571}" type="slidenum">
              <a:rPr lang="en-US" smtClean="0"/>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5EBC7750-A5DB-45A6-B0BC-8C16C948E318}" type="datetimeFigureOut">
              <a:rPr lang="en-US" smtClean="0"/>
              <a:t>4/29/2012</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7F03D393-0F04-4456-8E22-A47F4324E571}" type="slidenum">
              <a:rPr lang="en-US" smtClean="0"/>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EBC7750-A5DB-45A6-B0BC-8C16C948E318}" type="datetimeFigureOut">
              <a:rPr lang="en-US" smtClean="0"/>
              <a:t>4/29/2012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7F03D393-0F04-4456-8E22-A47F4324E57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5EBC7750-A5DB-45A6-B0BC-8C16C948E318}" type="datetimeFigureOut">
              <a:rPr lang="en-US" smtClean="0"/>
              <a:t>4/29/2012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7F03D393-0F04-4456-8E22-A47F4324E57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7F03D393-0F04-4456-8E22-A47F4324E571}" type="slidenum">
              <a:rPr lang="en-US" smtClean="0"/>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5EBC7750-A5DB-45A6-B0BC-8C16C948E318}" type="datetimeFigureOut">
              <a:rPr lang="en-US" smtClean="0"/>
              <a:t>4/29/2012</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7F03D393-0F04-4456-8E22-A47F4324E571}" type="slidenum">
              <a:rPr lang="en-US" smtClean="0"/>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5EBC7750-A5DB-45A6-B0BC-8C16C948E318}" type="datetimeFigureOut">
              <a:rPr lang="en-US" smtClean="0"/>
              <a:t>4/29/2012</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5EBC7750-A5DB-45A6-B0BC-8C16C948E318}" type="datetimeFigureOut">
              <a:rPr lang="en-US" smtClean="0"/>
              <a:t>4/29/2012</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7F03D393-0F04-4456-8E22-A47F4324E571}" type="slidenum">
              <a:rPr lang="en-US" smtClean="0"/>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Dan Wallach, Rice University</a:t>
            </a:r>
          </a:p>
          <a:p>
            <a:r>
              <a:rPr lang="en-US" dirty="0" smtClean="0"/>
              <a:t>Presented By:</a:t>
            </a:r>
          </a:p>
          <a:p>
            <a:r>
              <a:rPr lang="en-US" dirty="0" smtClean="0"/>
              <a:t>Feras AL Tarouti</a:t>
            </a:r>
            <a:endParaRPr lang="en-US" dirty="0"/>
          </a:p>
        </p:txBody>
      </p:sp>
      <p:sp>
        <p:nvSpPr>
          <p:cNvPr id="2" name="Title 1"/>
          <p:cNvSpPr>
            <a:spLocks noGrp="1"/>
          </p:cNvSpPr>
          <p:nvPr>
            <p:ph type="ctrTitle"/>
          </p:nvPr>
        </p:nvSpPr>
        <p:spPr/>
        <p:txBody>
          <a:bodyPr/>
          <a:lstStyle/>
          <a:p>
            <a:r>
              <a:rPr lang="en-US" dirty="0" smtClean="0"/>
              <a:t>Smartphone Security</a:t>
            </a:r>
            <a:r>
              <a:rPr lang="en-US" dirty="0"/>
              <a:t>: Trends and Predictions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Possible Solutions</a:t>
            </a:r>
            <a:endParaRPr lang="en-US" dirty="0"/>
          </a:p>
        </p:txBody>
      </p:sp>
      <p:sp>
        <p:nvSpPr>
          <p:cNvPr id="3" name="Content Placeholder 2"/>
          <p:cNvSpPr>
            <a:spLocks noGrp="1"/>
          </p:cNvSpPr>
          <p:nvPr>
            <p:ph sz="quarter" idx="1"/>
          </p:nvPr>
        </p:nvSpPr>
        <p:spPr/>
        <p:txBody>
          <a:bodyPr>
            <a:normAutofit/>
          </a:bodyPr>
          <a:lstStyle/>
          <a:p>
            <a:r>
              <a:rPr lang="en-US" dirty="0"/>
              <a:t>Android leverages </a:t>
            </a:r>
            <a:r>
              <a:rPr lang="en-US" dirty="0" err="1"/>
              <a:t>Linux’s</a:t>
            </a:r>
            <a:r>
              <a:rPr lang="en-US" dirty="0"/>
              <a:t> own protection system, giving each app its own Linux user-id [1], </a:t>
            </a:r>
            <a:r>
              <a:rPr lang="en-US" dirty="0" smtClean="0"/>
              <a:t>and marking </a:t>
            </a:r>
            <a:r>
              <a:rPr lang="en-US" dirty="0"/>
              <a:t>the protection bits in the </a:t>
            </a:r>
            <a:r>
              <a:rPr lang="en-US" dirty="0" err="1"/>
              <a:t>filesystem</a:t>
            </a:r>
            <a:r>
              <a:rPr lang="en-US" dirty="0"/>
              <a:t> such that users can neither see nor edit each others’ files. </a:t>
            </a:r>
            <a:r>
              <a:rPr lang="en-US" dirty="0" smtClean="0"/>
              <a:t>By treating </a:t>
            </a:r>
            <a:r>
              <a:rPr lang="en-US" dirty="0"/>
              <a:t>each app as a distinct user, a security compromise in any one app is </a:t>
            </a:r>
            <a:r>
              <a:rPr lang="en-US" dirty="0" smtClean="0"/>
              <a:t>insufficient </a:t>
            </a:r>
            <a:r>
              <a:rPr lang="en-US" dirty="0"/>
              <a:t>to take over </a:t>
            </a:r>
            <a:r>
              <a:rPr lang="en-US" dirty="0" smtClean="0"/>
              <a:t>the entire </a:t>
            </a:r>
            <a:r>
              <a:rPr lang="en-US" dirty="0"/>
              <a:t>Android phone</a:t>
            </a:r>
            <a:r>
              <a:rPr lang="en-US" dirty="0" smtClean="0"/>
              <a:t>.</a:t>
            </a:r>
          </a:p>
          <a:p>
            <a:pPr lvl="2">
              <a:buNone/>
            </a:pPr>
            <a:r>
              <a:rPr lang="en-US" dirty="0" smtClean="0"/>
              <a:t>- What about shared resources (i.e. : address book) ?</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Virtualization and forensics</a:t>
            </a:r>
          </a:p>
        </p:txBody>
      </p:sp>
      <p:sp>
        <p:nvSpPr>
          <p:cNvPr id="3" name="Content Placeholder 2"/>
          <p:cNvSpPr>
            <a:spLocks noGrp="1"/>
          </p:cNvSpPr>
          <p:nvPr>
            <p:ph sz="quarter" idx="1"/>
          </p:nvPr>
        </p:nvSpPr>
        <p:spPr/>
        <p:txBody>
          <a:bodyPr/>
          <a:lstStyle/>
          <a:p>
            <a:r>
              <a:rPr lang="en-US" dirty="0" smtClean="0"/>
              <a:t>Virtualization allows the Smartphone to save and restore its entire state to remote, trusted network services.</a:t>
            </a:r>
          </a:p>
          <a:p>
            <a:r>
              <a:rPr lang="en-US" dirty="0"/>
              <a:t>VMware is already working on such a </a:t>
            </a:r>
            <a:r>
              <a:rPr lang="en-US" dirty="0" smtClean="0"/>
              <a:t>technology.</a:t>
            </a:r>
          </a:p>
          <a:p>
            <a:r>
              <a:rPr lang="en-US" dirty="0" smtClean="0"/>
              <a:t>Consider </a:t>
            </a:r>
            <a:r>
              <a:rPr lang="en-US" dirty="0"/>
              <a:t>replicated execution on the phone and on a remote (trusted) </a:t>
            </a:r>
            <a:r>
              <a:rPr lang="en-US" dirty="0" smtClean="0"/>
              <a:t>server.</a:t>
            </a:r>
          </a:p>
          <a:p>
            <a:pPr lvl="1"/>
            <a:r>
              <a:rPr lang="en-US" dirty="0" smtClean="0"/>
              <a:t>Example : </a:t>
            </a:r>
            <a:r>
              <a:rPr lang="en-US" dirty="0"/>
              <a:t>Microsoft’s Ripley system</a:t>
            </a:r>
            <a:endParaRPr lang="en-US" dirty="0" smtClean="0"/>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a:bodyPr>
          <a:lstStyle/>
          <a:p>
            <a:r>
              <a:rPr lang="en-US" dirty="0" smtClean="0"/>
              <a:t>Ripley</a:t>
            </a:r>
            <a:endParaRPr lang="en-US" dirty="0"/>
          </a:p>
        </p:txBody>
      </p:sp>
      <p:pic>
        <p:nvPicPr>
          <p:cNvPr id="15362" name="Picture 2" descr="http://research.microsoft.com/en-us/projects/ripley/arch_big.png"/>
          <p:cNvPicPr>
            <a:picLocks noChangeAspect="1" noChangeArrowheads="1"/>
          </p:cNvPicPr>
          <p:nvPr/>
        </p:nvPicPr>
        <p:blipFill>
          <a:blip r:embed="rId2" cstate="print"/>
          <a:srcRect/>
          <a:stretch>
            <a:fillRect/>
          </a:stretch>
        </p:blipFill>
        <p:spPr bwMode="auto">
          <a:xfrm>
            <a:off x="251520" y="1628800"/>
            <a:ext cx="8640960" cy="504056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Virtualization and forensics</a:t>
            </a:r>
            <a:endParaRPr lang="en-US" dirty="0"/>
          </a:p>
        </p:txBody>
      </p:sp>
      <p:sp>
        <p:nvSpPr>
          <p:cNvPr id="3" name="Content Placeholder 2"/>
          <p:cNvSpPr>
            <a:spLocks noGrp="1"/>
          </p:cNvSpPr>
          <p:nvPr>
            <p:ph sz="quarter" idx="1"/>
          </p:nvPr>
        </p:nvSpPr>
        <p:spPr/>
        <p:txBody>
          <a:bodyPr>
            <a:normAutofit fontScale="77500" lnSpcReduction="20000"/>
          </a:bodyPr>
          <a:lstStyle/>
          <a:p>
            <a:r>
              <a:rPr lang="en-US" dirty="0" smtClean="0"/>
              <a:t>We can implement </a:t>
            </a:r>
            <a:r>
              <a:rPr lang="en-US" dirty="0"/>
              <a:t>software </a:t>
            </a:r>
            <a:r>
              <a:rPr lang="en-US" dirty="0" smtClean="0"/>
              <a:t>security mechanisms </a:t>
            </a:r>
            <a:r>
              <a:rPr lang="en-US" dirty="0"/>
              <a:t>that </a:t>
            </a:r>
            <a:r>
              <a:rPr lang="en-US" dirty="0" smtClean="0"/>
              <a:t>parallel the </a:t>
            </a:r>
            <a:r>
              <a:rPr lang="en-US" dirty="0"/>
              <a:t>hardware security separation techniques used in the </a:t>
            </a:r>
            <a:r>
              <a:rPr lang="en-US" dirty="0" smtClean="0"/>
              <a:t>SME-PED.</a:t>
            </a:r>
          </a:p>
          <a:p>
            <a:endParaRPr lang="en-US" dirty="0" smtClean="0"/>
          </a:p>
          <a:p>
            <a:r>
              <a:rPr lang="en-US" dirty="0"/>
              <a:t>This may never be acceptable for </a:t>
            </a:r>
            <a:r>
              <a:rPr lang="en-US" dirty="0" smtClean="0"/>
              <a:t>secret level data </a:t>
            </a:r>
            <a:r>
              <a:rPr lang="en-US" dirty="0"/>
              <a:t>or voice </a:t>
            </a:r>
            <a:r>
              <a:rPr lang="en-US" dirty="0" smtClean="0"/>
              <a:t>processing.</a:t>
            </a:r>
          </a:p>
          <a:p>
            <a:endParaRPr lang="en-US" dirty="0" smtClean="0"/>
          </a:p>
          <a:p>
            <a:r>
              <a:rPr lang="en-US" dirty="0" smtClean="0"/>
              <a:t>But </a:t>
            </a:r>
            <a:r>
              <a:rPr lang="en-US" dirty="0"/>
              <a:t>it could be used to create a separation between users’ “work” uses of </a:t>
            </a:r>
            <a:r>
              <a:rPr lang="en-US" dirty="0" smtClean="0"/>
              <a:t>the phone </a:t>
            </a:r>
            <a:r>
              <a:rPr lang="en-US" dirty="0"/>
              <a:t>and their “home” </a:t>
            </a:r>
            <a:r>
              <a:rPr lang="en-US" dirty="0" smtClean="0"/>
              <a:t>uses</a:t>
            </a:r>
          </a:p>
          <a:p>
            <a:endParaRPr lang="en-US" dirty="0"/>
          </a:p>
          <a:p>
            <a:r>
              <a:rPr lang="en-US" dirty="0" smtClean="0"/>
              <a:t>Issues: </a:t>
            </a:r>
          </a:p>
          <a:p>
            <a:pPr lvl="1"/>
            <a:r>
              <a:rPr lang="en-US" dirty="0" smtClean="0"/>
              <a:t>How to deal with shared resources like the address book?</a:t>
            </a:r>
          </a:p>
          <a:p>
            <a:pPr lvl="1"/>
            <a:r>
              <a:rPr lang="en-US" dirty="0"/>
              <a:t>H</a:t>
            </a:r>
            <a:r>
              <a:rPr lang="en-US" dirty="0" smtClean="0"/>
              <a:t>ow </a:t>
            </a:r>
            <a:r>
              <a:rPr lang="en-US" dirty="0"/>
              <a:t>can we guarantee that a compromised VM cannot defeat the </a:t>
            </a:r>
            <a:r>
              <a:rPr lang="en-US" dirty="0" smtClean="0"/>
              <a:t>VM switching </a:t>
            </a:r>
            <a:r>
              <a:rPr lang="en-US" dirty="0"/>
              <a:t>mechanism</a:t>
            </a:r>
            <a:r>
              <a:rPr lang="en-US" dirty="0" smtClean="0"/>
              <a:t>?</a:t>
            </a:r>
          </a:p>
          <a:p>
            <a:pPr lvl="1"/>
            <a:r>
              <a:rPr lang="en-US" dirty="0" smtClean="0"/>
              <a:t>Can we use “trusted path” concept to solve them?</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Attack surface </a:t>
            </a:r>
            <a:r>
              <a:rPr lang="en-US" dirty="0" smtClean="0"/>
              <a:t>analysis</a:t>
            </a:r>
            <a:endParaRPr lang="en-US" dirty="0"/>
          </a:p>
        </p:txBody>
      </p:sp>
      <p:sp>
        <p:nvSpPr>
          <p:cNvPr id="3" name="Content Placeholder 2"/>
          <p:cNvSpPr>
            <a:spLocks noGrp="1"/>
          </p:cNvSpPr>
          <p:nvPr>
            <p:ph sz="quarter" idx="1"/>
          </p:nvPr>
        </p:nvSpPr>
        <p:spPr/>
        <p:txBody>
          <a:bodyPr>
            <a:normAutofit/>
          </a:bodyPr>
          <a:lstStyle/>
          <a:p>
            <a:r>
              <a:rPr lang="en-US" dirty="0" smtClean="0"/>
              <a:t>In the HVT threat model, an attacker with physical access to a phone will ultimately be able to replace the code running on it.</a:t>
            </a:r>
          </a:p>
          <a:p>
            <a:endParaRPr lang="en-US" dirty="0"/>
          </a:p>
          <a:p>
            <a:r>
              <a:rPr lang="en-US" dirty="0" smtClean="0"/>
              <a:t>In the LVT threat model, either a VM layer or a traditional operating system kernel running above it, need only be designed to resist external attacks, via hostile data transmitted over the network.</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Attack surface analysis</a:t>
            </a:r>
            <a:endParaRPr lang="en-US" dirty="0"/>
          </a:p>
        </p:txBody>
      </p:sp>
      <p:sp>
        <p:nvSpPr>
          <p:cNvPr id="3" name="Content Placeholder 2"/>
          <p:cNvSpPr>
            <a:spLocks noGrp="1"/>
          </p:cNvSpPr>
          <p:nvPr>
            <p:ph sz="quarter" idx="1"/>
          </p:nvPr>
        </p:nvSpPr>
        <p:spPr/>
        <p:txBody>
          <a:bodyPr>
            <a:normAutofit/>
          </a:bodyPr>
          <a:lstStyle/>
          <a:p>
            <a:r>
              <a:rPr lang="en-US" dirty="0"/>
              <a:t>software upgrades to the </a:t>
            </a:r>
            <a:r>
              <a:rPr lang="en-US" dirty="0" smtClean="0"/>
              <a:t>phone operating system</a:t>
            </a:r>
          </a:p>
          <a:p>
            <a:endParaRPr lang="en-US" dirty="0" smtClean="0"/>
          </a:p>
          <a:p>
            <a:r>
              <a:rPr lang="en-US" dirty="0" smtClean="0"/>
              <a:t>If we use </a:t>
            </a:r>
            <a:r>
              <a:rPr lang="en-US" dirty="0"/>
              <a:t>docking </a:t>
            </a:r>
            <a:r>
              <a:rPr lang="en-US" dirty="0" smtClean="0"/>
              <a:t>connector : </a:t>
            </a:r>
          </a:p>
          <a:p>
            <a:pPr lvl="1"/>
            <a:r>
              <a:rPr lang="en-US" dirty="0"/>
              <a:t>PC-based malware could well be engineered to </a:t>
            </a:r>
            <a:r>
              <a:rPr lang="en-US" dirty="0" smtClean="0"/>
              <a:t>attack the Smartphone </a:t>
            </a:r>
            <a:r>
              <a:rPr lang="en-US" dirty="0"/>
              <a:t>when it’s plugged </a:t>
            </a:r>
            <a:r>
              <a:rPr lang="en-US" dirty="0" smtClean="0"/>
              <a:t>in</a:t>
            </a:r>
          </a:p>
          <a:p>
            <a:pPr lvl="1"/>
            <a:endParaRPr lang="en-US" dirty="0" smtClean="0"/>
          </a:p>
          <a:p>
            <a:r>
              <a:rPr lang="en-US" dirty="0" smtClean="0"/>
              <a:t>A </a:t>
            </a:r>
            <a:r>
              <a:rPr lang="en-US" dirty="0"/>
              <a:t>combination of strong digital signatures plus </a:t>
            </a:r>
            <a:r>
              <a:rPr lang="en-US" dirty="0" smtClean="0"/>
              <a:t>the use </a:t>
            </a:r>
            <a:r>
              <a:rPr lang="en-US" dirty="0"/>
              <a:t>of the physical docking connector may be required in combination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Recommendations</a:t>
            </a:r>
          </a:p>
        </p:txBody>
      </p:sp>
      <p:sp>
        <p:nvSpPr>
          <p:cNvPr id="3" name="Content Placeholder 2"/>
          <p:cNvSpPr>
            <a:spLocks noGrp="1"/>
          </p:cNvSpPr>
          <p:nvPr>
            <p:ph sz="quarter" idx="1"/>
          </p:nvPr>
        </p:nvSpPr>
        <p:spPr/>
        <p:txBody>
          <a:bodyPr>
            <a:normAutofit lnSpcReduction="10000"/>
          </a:bodyPr>
          <a:lstStyle/>
          <a:p>
            <a:r>
              <a:rPr lang="en-US" dirty="0" smtClean="0"/>
              <a:t>Harden the users’ equipment</a:t>
            </a:r>
          </a:p>
          <a:p>
            <a:pPr lvl="1"/>
            <a:r>
              <a:rPr lang="en-US" dirty="0" smtClean="0"/>
              <a:t>virtualization technologies to separate users’ personal and work computing spaces</a:t>
            </a:r>
          </a:p>
          <a:p>
            <a:pPr lvl="1"/>
            <a:endParaRPr lang="en-US" dirty="0" smtClean="0"/>
          </a:p>
          <a:p>
            <a:r>
              <a:rPr lang="en-US" dirty="0" smtClean="0"/>
              <a:t>Replacing </a:t>
            </a:r>
            <a:r>
              <a:rPr lang="en-US" dirty="0"/>
              <a:t>old and insecure web </a:t>
            </a:r>
            <a:r>
              <a:rPr lang="en-US" dirty="0" smtClean="0"/>
              <a:t>browsers</a:t>
            </a:r>
          </a:p>
          <a:p>
            <a:endParaRPr lang="en-US" dirty="0" smtClean="0"/>
          </a:p>
          <a:p>
            <a:r>
              <a:rPr lang="en-US" dirty="0" smtClean="0"/>
              <a:t>Rather than banning Smartphones, use improved software architectures on these phones, they could be centrally managed, allowing professional systems administrators to do forensic analyses, detect attacks when they happen, and respond in a timely fashion.</a:t>
            </a:r>
            <a:endParaRPr lang="en-US" dirty="0"/>
          </a:p>
          <a:p>
            <a:endParaRPr lang="en-US" dirty="0" smtClean="0"/>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Recommendations</a:t>
            </a:r>
            <a:endParaRPr lang="en-US" dirty="0"/>
          </a:p>
        </p:txBody>
      </p:sp>
      <p:sp>
        <p:nvSpPr>
          <p:cNvPr id="3" name="Content Placeholder 2"/>
          <p:cNvSpPr>
            <a:spLocks noGrp="1"/>
          </p:cNvSpPr>
          <p:nvPr>
            <p:ph sz="quarter" idx="1"/>
          </p:nvPr>
        </p:nvSpPr>
        <p:spPr/>
        <p:txBody>
          <a:bodyPr>
            <a:normAutofit/>
          </a:bodyPr>
          <a:lstStyle/>
          <a:p>
            <a:r>
              <a:rPr lang="en-US" dirty="0" smtClean="0"/>
              <a:t>A </a:t>
            </a:r>
            <a:r>
              <a:rPr lang="en-US" dirty="0"/>
              <a:t>database with millions of </a:t>
            </a:r>
            <a:r>
              <a:rPr lang="en-US" dirty="0" smtClean="0"/>
              <a:t>Smartphone backups, all </a:t>
            </a:r>
            <a:r>
              <a:rPr lang="en-US" dirty="0"/>
              <a:t>in one place</a:t>
            </a:r>
            <a:r>
              <a:rPr lang="en-US" dirty="0" smtClean="0"/>
              <a:t>.</a:t>
            </a:r>
          </a:p>
          <a:p>
            <a:endParaRPr lang="en-US" dirty="0" smtClean="0"/>
          </a:p>
          <a:p>
            <a:r>
              <a:rPr lang="en-US" dirty="0" smtClean="0"/>
              <a:t>Tools </a:t>
            </a:r>
            <a:r>
              <a:rPr lang="en-US" dirty="0"/>
              <a:t>need to be developed that can distinguish between normal variances from one phone to </a:t>
            </a:r>
            <a:r>
              <a:rPr lang="en-US" dirty="0" smtClean="0"/>
              <a:t>the next </a:t>
            </a:r>
            <a:r>
              <a:rPr lang="en-US" dirty="0"/>
              <a:t>and identify attacks without generating too many false alarms</a:t>
            </a:r>
            <a:r>
              <a:rPr lang="en-US" dirty="0" smtClean="0"/>
              <a:t>.</a:t>
            </a:r>
          </a:p>
          <a:p>
            <a:endParaRPr lang="en-US" dirty="0" smtClean="0"/>
          </a:p>
          <a:p>
            <a:r>
              <a:rPr lang="en-US" dirty="0"/>
              <a:t>Human subject experiments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17410" name="Picture 2" descr="http://www.vinodnarayan.com/wp-content/uploads/2012/01/MillionDollarquestions.jpg"/>
          <p:cNvPicPr>
            <a:picLocks noChangeAspect="1" noChangeArrowheads="1"/>
          </p:cNvPicPr>
          <p:nvPr/>
        </p:nvPicPr>
        <p:blipFill>
          <a:blip r:embed="rId2" cstate="print"/>
          <a:srcRect/>
          <a:stretch>
            <a:fillRect/>
          </a:stretch>
        </p:blipFill>
        <p:spPr bwMode="auto">
          <a:xfrm>
            <a:off x="2843808" y="1844824"/>
            <a:ext cx="3305175" cy="3295651"/>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sz="quarter" idx="1"/>
          </p:nvPr>
        </p:nvSpPr>
        <p:spPr/>
        <p:txBody>
          <a:bodyPr/>
          <a:lstStyle/>
          <a:p>
            <a:r>
              <a:rPr lang="en-US" dirty="0"/>
              <a:t>Trend 1: smartphones are real computers</a:t>
            </a:r>
            <a:r>
              <a:rPr lang="en-US" dirty="0" smtClean="0"/>
              <a:t>.</a:t>
            </a:r>
          </a:p>
          <a:p>
            <a:r>
              <a:rPr lang="en-US" dirty="0"/>
              <a:t>Trend 2: many government, military, and private sector IT departments are locking personnel out </a:t>
            </a:r>
            <a:r>
              <a:rPr lang="en-US" dirty="0" smtClean="0"/>
              <a:t>of social </a:t>
            </a:r>
            <a:r>
              <a:rPr lang="en-US" dirty="0"/>
              <a:t>network sites, pushing those users to do these activities on personal smartphones</a:t>
            </a:r>
            <a:r>
              <a:rPr lang="en-US" dirty="0" smtClean="0"/>
              <a:t>.</a:t>
            </a:r>
          </a:p>
          <a:p>
            <a:r>
              <a:rPr lang="en-US" dirty="0"/>
              <a:t>Trend 3: “Safe” web sites can and will be compromised.</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Threat Models</a:t>
            </a:r>
            <a:endParaRPr lang="en-US" dirty="0"/>
          </a:p>
        </p:txBody>
      </p:sp>
      <p:sp>
        <p:nvSpPr>
          <p:cNvPr id="3" name="Content Placeholder 2"/>
          <p:cNvSpPr>
            <a:spLocks noGrp="1"/>
          </p:cNvSpPr>
          <p:nvPr>
            <p:ph sz="quarter" idx="1"/>
          </p:nvPr>
        </p:nvSpPr>
        <p:spPr/>
        <p:txBody>
          <a:bodyPr>
            <a:normAutofit/>
          </a:bodyPr>
          <a:lstStyle/>
          <a:p>
            <a:pPr>
              <a:buFont typeface="Wingdings" pitchFamily="2" charset="2"/>
              <a:buChar char="§"/>
            </a:pPr>
            <a:r>
              <a:rPr lang="en-US" dirty="0" smtClean="0"/>
              <a:t>High-value </a:t>
            </a:r>
            <a:r>
              <a:rPr lang="en-US" dirty="0"/>
              <a:t>targets (HVT</a:t>
            </a:r>
            <a:r>
              <a:rPr lang="en-US" dirty="0" smtClean="0"/>
              <a:t>):</a:t>
            </a:r>
          </a:p>
          <a:p>
            <a:pPr>
              <a:buNone/>
            </a:pPr>
            <a:r>
              <a:rPr lang="en-US" dirty="0" smtClean="0"/>
              <a:t>	Worry </a:t>
            </a:r>
            <a:r>
              <a:rPr lang="en-US" dirty="0"/>
              <a:t>about </a:t>
            </a:r>
            <a:r>
              <a:rPr lang="en-US" dirty="0" smtClean="0"/>
              <a:t>their phones being surreptitiously </a:t>
            </a:r>
            <a:r>
              <a:rPr lang="en-US" dirty="0"/>
              <a:t>modified or even being stolen and replaced with </a:t>
            </a:r>
            <a:r>
              <a:rPr lang="en-US" dirty="0" smtClean="0"/>
              <a:t>replicas.</a:t>
            </a:r>
          </a:p>
          <a:p>
            <a:pPr>
              <a:buNone/>
            </a:pPr>
            <a:endParaRPr lang="en-US" dirty="0" smtClean="0"/>
          </a:p>
          <a:p>
            <a:pPr>
              <a:buFont typeface="Wingdings" pitchFamily="2" charset="2"/>
              <a:buChar char="§"/>
            </a:pPr>
            <a:r>
              <a:rPr lang="en-US" dirty="0" smtClean="0"/>
              <a:t>Low-value targets (LVT):</a:t>
            </a:r>
          </a:p>
          <a:p>
            <a:pPr>
              <a:buNone/>
            </a:pPr>
            <a:r>
              <a:rPr lang="en-US" dirty="0" smtClean="0"/>
              <a:t>	Hackers mostly </a:t>
            </a:r>
            <a:r>
              <a:rPr lang="en-US" dirty="0"/>
              <a:t>interested in </a:t>
            </a:r>
            <a:r>
              <a:rPr lang="en-US" dirty="0" smtClean="0"/>
              <a:t>credit </a:t>
            </a:r>
            <a:r>
              <a:rPr lang="en-US" dirty="0"/>
              <a:t>card numbers, banking passwords, and </a:t>
            </a:r>
            <a:r>
              <a:rPr lang="en-US" dirty="0" smtClean="0"/>
              <a:t>other ways </a:t>
            </a:r>
            <a:r>
              <a:rPr lang="en-US" dirty="0"/>
              <a:t>they can make </a:t>
            </a:r>
            <a:r>
              <a:rPr lang="en-US" dirty="0" smtClean="0"/>
              <a:t>money.</a:t>
            </a:r>
            <a:endParaRPr lang="en-US" dirty="0" smtClean="0"/>
          </a:p>
          <a:p>
            <a:pPr>
              <a:buFont typeface="Wingdings" pitchFamily="2" charset="2"/>
              <a:buChar char="§"/>
            </a:pPr>
            <a:endParaRPr lang="en-US" dirty="0" smtClean="0"/>
          </a:p>
          <a:p>
            <a:pPr>
              <a:buNone/>
            </a:pPr>
            <a:endParaRPr lang="en-US" dirty="0"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SME-PED</a:t>
            </a:r>
            <a:endParaRPr lang="en-US" dirty="0"/>
          </a:p>
        </p:txBody>
      </p:sp>
      <p:sp>
        <p:nvSpPr>
          <p:cNvPr id="3" name="Content Placeholder 2"/>
          <p:cNvSpPr>
            <a:spLocks noGrp="1"/>
          </p:cNvSpPr>
          <p:nvPr>
            <p:ph sz="quarter" idx="1"/>
          </p:nvPr>
        </p:nvSpPr>
        <p:spPr/>
        <p:txBody>
          <a:bodyPr/>
          <a:lstStyle/>
          <a:p>
            <a:r>
              <a:rPr lang="en-US" dirty="0" smtClean="0"/>
              <a:t>Program aims </a:t>
            </a:r>
            <a:r>
              <a:rPr lang="en-US" dirty="0"/>
              <a:t>to give U.S. military personnel a device analogous to civilian smartphones, yet also able to </a:t>
            </a:r>
            <a:r>
              <a:rPr lang="en-US" dirty="0" smtClean="0"/>
              <a:t>make top-secret </a:t>
            </a:r>
            <a:r>
              <a:rPr lang="en-US" dirty="0"/>
              <a:t>phone calls and to interact at the secret level with the U.S. military’s classified network (</a:t>
            </a:r>
            <a:r>
              <a:rPr lang="en-US" dirty="0" smtClean="0"/>
              <a:t>SIPRNET) resources.</a:t>
            </a: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SME-PED</a:t>
            </a:r>
            <a:endParaRPr lang="en-US" dirty="0"/>
          </a:p>
        </p:txBody>
      </p:sp>
      <p:sp>
        <p:nvSpPr>
          <p:cNvPr id="3" name="Content Placeholder 2"/>
          <p:cNvSpPr>
            <a:spLocks noGrp="1"/>
          </p:cNvSpPr>
          <p:nvPr>
            <p:ph sz="quarter" idx="1"/>
          </p:nvPr>
        </p:nvSpPr>
        <p:spPr/>
        <p:txBody>
          <a:bodyPr/>
          <a:lstStyle/>
          <a:p>
            <a:pPr>
              <a:buNone/>
            </a:pPr>
            <a:r>
              <a:rPr lang="en-US" dirty="0" smtClean="0"/>
              <a:t>Has four </a:t>
            </a:r>
            <a:r>
              <a:rPr lang="en-US" dirty="0"/>
              <a:t>distinct </a:t>
            </a:r>
            <a:r>
              <a:rPr lang="en-US" dirty="0" smtClean="0"/>
              <a:t>electronics boards:</a:t>
            </a:r>
          </a:p>
          <a:p>
            <a:r>
              <a:rPr lang="en-US" dirty="0" smtClean="0"/>
              <a:t>A </a:t>
            </a:r>
            <a:r>
              <a:rPr lang="en-US" dirty="0"/>
              <a:t>trusted crypto </a:t>
            </a:r>
            <a:r>
              <a:rPr lang="en-US" dirty="0" smtClean="0"/>
              <a:t>module.</a:t>
            </a:r>
          </a:p>
          <a:p>
            <a:r>
              <a:rPr lang="en-US" dirty="0" smtClean="0"/>
              <a:t>Semi-trusted “black” and “red” compute modules.</a:t>
            </a:r>
          </a:p>
          <a:p>
            <a:r>
              <a:rPr lang="en-US" dirty="0" smtClean="0"/>
              <a:t>Untrusted RF module (GSM or CDMA)</a:t>
            </a:r>
          </a:p>
          <a:p>
            <a:endParaRPr lang="en-US" dirty="0" smtClean="0"/>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46050"/>
          </a:xfrm>
        </p:spPr>
        <p:txBody>
          <a:bodyPr>
            <a:normAutofit fontScale="90000"/>
          </a:bodyPr>
          <a:lstStyle/>
          <a:p>
            <a:r>
              <a:rPr lang="en-US" dirty="0"/>
              <a:t>SME-PED</a:t>
            </a:r>
          </a:p>
        </p:txBody>
      </p:sp>
      <p:pic>
        <p:nvPicPr>
          <p:cNvPr id="1026" name="Picture 2" descr="http://celltowersites.com/wp-content/uploads/2009/01/edge_parts_200804.jpg"/>
          <p:cNvPicPr>
            <a:picLocks noChangeAspect="1" noChangeArrowheads="1"/>
          </p:cNvPicPr>
          <p:nvPr/>
        </p:nvPicPr>
        <p:blipFill>
          <a:blip r:embed="rId2" cstate="print"/>
          <a:srcRect/>
          <a:stretch>
            <a:fillRect/>
          </a:stretch>
        </p:blipFill>
        <p:spPr bwMode="auto">
          <a:xfrm>
            <a:off x="168620" y="947984"/>
            <a:ext cx="8867876" cy="557736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System-enforced policies</a:t>
            </a:r>
            <a:endParaRPr lang="en-US" dirty="0"/>
          </a:p>
        </p:txBody>
      </p:sp>
      <p:sp>
        <p:nvSpPr>
          <p:cNvPr id="3" name="Content Placeholder 2"/>
          <p:cNvSpPr>
            <a:spLocks noGrp="1"/>
          </p:cNvSpPr>
          <p:nvPr>
            <p:ph sz="quarter" idx="1"/>
          </p:nvPr>
        </p:nvSpPr>
        <p:spPr/>
        <p:txBody>
          <a:bodyPr/>
          <a:lstStyle/>
          <a:p>
            <a:r>
              <a:rPr lang="en-US" dirty="0" smtClean="0"/>
              <a:t>How can we impalement the previous semantics in normal smartphones?</a:t>
            </a:r>
          </a:p>
          <a:p>
            <a:endParaRPr lang="en-US" dirty="0" smtClean="0"/>
          </a:p>
          <a:p>
            <a:r>
              <a:rPr lang="en-US" dirty="0" smtClean="0"/>
              <a:t>Trusted path :</a:t>
            </a:r>
          </a:p>
          <a:p>
            <a:pPr lvl="1"/>
            <a:r>
              <a:rPr lang="en-US" dirty="0" smtClean="0"/>
              <a:t>Dedicated Screen or area in SME-PED</a:t>
            </a:r>
          </a:p>
          <a:p>
            <a:pPr lvl="1"/>
            <a:r>
              <a:rPr lang="en-US" dirty="0" smtClean="0"/>
              <a:t>Home button in iPhone</a:t>
            </a:r>
          </a:p>
          <a:p>
            <a:pPr lvl="1"/>
            <a:r>
              <a:rPr lang="en-US" dirty="0"/>
              <a:t>Control-Alt-Delete key </a:t>
            </a:r>
            <a:r>
              <a:rPr lang="en-US" dirty="0" smtClean="0"/>
              <a:t>sequence in Win NT</a:t>
            </a:r>
          </a:p>
          <a:p>
            <a:pPr lvl="1"/>
            <a:endParaRPr lang="en-US" dirty="0" smtClean="0"/>
          </a:p>
          <a:p>
            <a:pPr lvl="1"/>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System-enforced policies</a:t>
            </a:r>
            <a:endParaRPr lang="en-US" dirty="0"/>
          </a:p>
        </p:txBody>
      </p:sp>
      <p:sp>
        <p:nvSpPr>
          <p:cNvPr id="3" name="Content Placeholder 2"/>
          <p:cNvSpPr>
            <a:spLocks noGrp="1"/>
          </p:cNvSpPr>
          <p:nvPr>
            <p:ph sz="quarter" idx="1"/>
          </p:nvPr>
        </p:nvSpPr>
        <p:spPr>
          <a:xfrm>
            <a:off x="457200" y="1600200"/>
            <a:ext cx="5266928" cy="4525963"/>
          </a:xfrm>
        </p:spPr>
        <p:txBody>
          <a:bodyPr/>
          <a:lstStyle/>
          <a:p>
            <a:r>
              <a:rPr lang="en-US" dirty="0"/>
              <a:t>User-facing security </a:t>
            </a:r>
            <a:r>
              <a:rPr lang="en-US" dirty="0" smtClean="0"/>
              <a:t>policies</a:t>
            </a:r>
          </a:p>
          <a:p>
            <a:pPr marL="358775" lvl="1" indent="98425" algn="just">
              <a:buNone/>
            </a:pPr>
            <a:r>
              <a:rPr lang="en-US" dirty="0" smtClean="0"/>
              <a:t>"</a:t>
            </a:r>
            <a:r>
              <a:rPr lang="en-US" sz="2400" dirty="0" smtClean="0"/>
              <a:t>Poorly engineered web browser warnings would be ignored by virtually all users (around 90%) while even the best-designed warnings would only be heeded by half of the users.“</a:t>
            </a:r>
          </a:p>
        </p:txBody>
      </p:sp>
      <p:pic>
        <p:nvPicPr>
          <p:cNvPr id="16386" name="Picture 2"/>
          <p:cNvPicPr>
            <a:picLocks noChangeAspect="1" noChangeArrowheads="1"/>
          </p:cNvPicPr>
          <p:nvPr/>
        </p:nvPicPr>
        <p:blipFill>
          <a:blip r:embed="rId2" cstate="print"/>
          <a:srcRect/>
          <a:stretch>
            <a:fillRect/>
          </a:stretch>
        </p:blipFill>
        <p:spPr bwMode="auto">
          <a:xfrm>
            <a:off x="5851352" y="1556792"/>
            <a:ext cx="3041128" cy="4561692"/>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Possible Solutions</a:t>
            </a: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smtClean="0"/>
              <a:t>Possible Solution: take these choices out of the hands of users</a:t>
            </a:r>
          </a:p>
          <a:p>
            <a:pPr lvl="3"/>
            <a:r>
              <a:rPr lang="en-US" dirty="0" smtClean="0"/>
              <a:t>Will anger the user, he might disable the central administration. </a:t>
            </a:r>
          </a:p>
          <a:p>
            <a:pPr lvl="1"/>
            <a:endParaRPr lang="en-US" dirty="0" smtClean="0"/>
          </a:p>
          <a:p>
            <a:r>
              <a:rPr lang="en-US" dirty="0" smtClean="0"/>
              <a:t>Apple’s </a:t>
            </a:r>
            <a:r>
              <a:rPr lang="en-US" dirty="0"/>
              <a:t>solution is a curious hybrid of enforcing a wide variety of rules in advance, prior to </a:t>
            </a:r>
            <a:r>
              <a:rPr lang="en-US" dirty="0" smtClean="0"/>
              <a:t>allowing apps </a:t>
            </a:r>
            <a:r>
              <a:rPr lang="en-US" dirty="0"/>
              <a:t>into the iTunes Store, along with requiring apps to </a:t>
            </a:r>
            <a:r>
              <a:rPr lang="en-US" dirty="0" smtClean="0"/>
              <a:t>request permission </a:t>
            </a:r>
            <a:r>
              <a:rPr lang="en-US" dirty="0"/>
              <a:t>for more invasive </a:t>
            </a:r>
            <a:r>
              <a:rPr lang="en-US" dirty="0" smtClean="0"/>
              <a:t>permissions at </a:t>
            </a:r>
            <a:r>
              <a:rPr lang="en-US" dirty="0"/>
              <a:t>runtime</a:t>
            </a:r>
            <a:r>
              <a:rPr lang="en-US" dirty="0" smtClean="0"/>
              <a:t>.</a:t>
            </a:r>
          </a:p>
          <a:p>
            <a:endParaRPr lang="en-US" dirty="0" smtClean="0"/>
          </a:p>
          <a:p>
            <a:pPr lvl="1"/>
            <a:r>
              <a:rPr lang="en-US" sz="2000" dirty="0" smtClean="0"/>
              <a:t>it assumes that its app store policing function can prevent dangerous apps from ever reaching users. </a:t>
            </a:r>
          </a:p>
          <a:p>
            <a:pPr lvl="1"/>
            <a:r>
              <a:rPr lang="en-US" sz="2000" dirty="0" smtClean="0"/>
              <a:t>it assumes that the apps that are present on the phone cannot be exploited.</a:t>
            </a:r>
          </a:p>
          <a:p>
            <a:endParaRPr lang="en-US" dirty="0"/>
          </a:p>
          <a:p>
            <a:endParaRPr lang="en-US" dirty="0" smtClean="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1257</TotalTime>
  <Words>774</Words>
  <Application>Microsoft Office PowerPoint</Application>
  <PresentationFormat>On-screen Show (4:3)</PresentationFormat>
  <Paragraphs>85</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Civic</vt:lpstr>
      <vt:lpstr>Smartphone Security: Trends and Predictions</vt:lpstr>
      <vt:lpstr>Introduction</vt:lpstr>
      <vt:lpstr>Threat Models</vt:lpstr>
      <vt:lpstr>SME-PED</vt:lpstr>
      <vt:lpstr>SME-PED</vt:lpstr>
      <vt:lpstr>SME-PED</vt:lpstr>
      <vt:lpstr>System-enforced policies</vt:lpstr>
      <vt:lpstr>System-enforced policies</vt:lpstr>
      <vt:lpstr>Possible Solutions</vt:lpstr>
      <vt:lpstr>Possible Solutions</vt:lpstr>
      <vt:lpstr>Virtualization and forensics</vt:lpstr>
      <vt:lpstr>Ripley</vt:lpstr>
      <vt:lpstr>Virtualization and forensics</vt:lpstr>
      <vt:lpstr>Attack surface analysis</vt:lpstr>
      <vt:lpstr>Attack surface analysis</vt:lpstr>
      <vt:lpstr>Recommendations</vt:lpstr>
      <vt:lpstr>Recommendations</vt:lpstr>
      <vt:lpstr>Questions</vt:lpstr>
    </vt:vector>
  </TitlesOfParts>
  <Company>XX</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Smartphone Security</dc:title>
  <dc:creator>XX</dc:creator>
  <cp:lastModifiedBy>XX</cp:lastModifiedBy>
  <cp:revision>27</cp:revision>
  <dcterms:created xsi:type="dcterms:W3CDTF">2012-04-29T22:45:50Z</dcterms:created>
  <dcterms:modified xsi:type="dcterms:W3CDTF">2012-04-30T19:42:55Z</dcterms:modified>
</cp:coreProperties>
</file>